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713" autoAdjust="0"/>
  </p:normalViewPr>
  <p:slideViewPr>
    <p:cSldViewPr>
      <p:cViewPr>
        <p:scale>
          <a:sx n="134" d="100"/>
          <a:sy n="134" d="100"/>
        </p:scale>
        <p:origin x="-7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9002910"/>
              </p:ext>
            </p:extLst>
          </p:nvPr>
        </p:nvGraphicFramePr>
        <p:xfrm>
          <a:off x="332655" y="683568"/>
          <a:ext cx="6192690" cy="7793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3"/>
                <a:gridCol w="1008112"/>
                <a:gridCol w="4176465"/>
              </a:tblGrid>
              <a:tr h="346706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Word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err="1" smtClean="0"/>
                        <a:t>Spanish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Definition</a:t>
                      </a:r>
                      <a:endParaRPr lang="es-ES" sz="1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29063">
                <a:tc>
                  <a:txBody>
                    <a:bodyPr/>
                    <a:lstStyle/>
                    <a:p>
                      <a:r>
                        <a:rPr lang="es-ES" sz="1200" dirty="0" err="1" smtClean="0"/>
                        <a:t>Nomad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rgbClr val="0070C0"/>
                          </a:solidFill>
                        </a:rPr>
                        <a:t>Nómada</a:t>
                      </a:r>
                      <a:endParaRPr lang="es-E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People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that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move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around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 in </a:t>
                      </a:r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search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 of </a:t>
                      </a:r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food</a:t>
                      </a:r>
                      <a:endParaRPr lang="es-ES" sz="1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80761">
                <a:tc>
                  <a:txBody>
                    <a:bodyPr/>
                    <a:lstStyle/>
                    <a:p>
                      <a:r>
                        <a:rPr lang="es-ES" sz="1200" dirty="0" err="1" smtClean="0"/>
                        <a:t>Sedentary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rgbClr val="0070C0"/>
                          </a:solidFill>
                        </a:rPr>
                        <a:t>Sedentario</a:t>
                      </a:r>
                      <a:endParaRPr lang="es-E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People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that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live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permanently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 in </a:t>
                      </a:r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one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 place</a:t>
                      </a:r>
                      <a:endParaRPr lang="es-ES" sz="1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63117"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Tool</a:t>
                      </a:r>
                      <a:endParaRPr lang="en-GB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err="1" smtClean="0">
                          <a:solidFill>
                            <a:srgbClr val="0070C0"/>
                          </a:solidFill>
                        </a:rPr>
                        <a:t>Herramienta</a:t>
                      </a:r>
                      <a:endParaRPr lang="en-GB" sz="1200" noProof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Object used to make something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45474"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Harpoon</a:t>
                      </a:r>
                      <a:endParaRPr lang="en-GB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err="1" smtClean="0">
                          <a:solidFill>
                            <a:srgbClr val="0070C0"/>
                          </a:solidFill>
                        </a:rPr>
                        <a:t>Arpón</a:t>
                      </a:r>
                      <a:endParaRPr lang="en-GB" sz="1200" noProof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Long pointed instrument used for fishing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278598"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Needle</a:t>
                      </a:r>
                      <a:endParaRPr lang="en-GB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err="1" smtClean="0">
                          <a:solidFill>
                            <a:srgbClr val="0070C0"/>
                          </a:solidFill>
                        </a:rPr>
                        <a:t>Aguja</a:t>
                      </a:r>
                      <a:endParaRPr lang="en-GB" sz="1200" noProof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Long, pointed tool used for sewing 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46706"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To gather</a:t>
                      </a:r>
                      <a:endParaRPr lang="en-GB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err="1" smtClean="0">
                          <a:solidFill>
                            <a:srgbClr val="0070C0"/>
                          </a:solidFill>
                        </a:rPr>
                        <a:t>recolectar</a:t>
                      </a:r>
                      <a:endParaRPr lang="en-GB" sz="1200" noProof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Collect food from nature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47939"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Predator</a:t>
                      </a:r>
                      <a:endParaRPr lang="en-GB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err="1" smtClean="0">
                          <a:solidFill>
                            <a:srgbClr val="0070C0"/>
                          </a:solidFill>
                        </a:rPr>
                        <a:t>Depredador</a:t>
                      </a:r>
                      <a:endParaRPr lang="en-GB" sz="1200" noProof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Animal that eats things from nature and does not produce them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402466"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Livestock</a:t>
                      </a:r>
                      <a:endParaRPr lang="en-GB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rgbClr val="0070C0"/>
                          </a:solidFill>
                        </a:rPr>
                        <a:t>Ganado</a:t>
                      </a:r>
                      <a:endParaRPr lang="en-GB" sz="1200" noProof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Domesticated animals raised by humans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416048">
                <a:tc>
                  <a:txBody>
                    <a:bodyPr/>
                    <a:lstStyle/>
                    <a:p>
                      <a:r>
                        <a:rPr lang="en-GB" sz="1200" noProof="0" dirty="0" err="1" smtClean="0"/>
                        <a:t>Biface</a:t>
                      </a:r>
                      <a:endParaRPr lang="en-GB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err="1" smtClean="0">
                          <a:solidFill>
                            <a:srgbClr val="0070C0"/>
                          </a:solidFill>
                        </a:rPr>
                        <a:t>Bifaz</a:t>
                      </a:r>
                      <a:endParaRPr lang="en-GB" sz="1200" noProof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Stone tool with 2 faces, almond shaped and sharp  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464916">
                <a:tc>
                  <a:txBody>
                    <a:bodyPr/>
                    <a:lstStyle/>
                    <a:p>
                      <a:r>
                        <a:rPr lang="en-GB" sz="1200" noProof="0" dirty="0" smtClean="0"/>
                        <a:t>Hand mill</a:t>
                      </a:r>
                      <a:endParaRPr lang="en-GB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rgbClr val="0070C0"/>
                          </a:solidFill>
                        </a:rPr>
                        <a:t>Molino de </a:t>
                      </a:r>
                      <a:r>
                        <a:rPr lang="en-GB" sz="1200" noProof="0" dirty="0" err="1" smtClean="0">
                          <a:solidFill>
                            <a:srgbClr val="0070C0"/>
                          </a:solidFill>
                        </a:rPr>
                        <a:t>mano</a:t>
                      </a:r>
                      <a:endParaRPr lang="en-GB" sz="1200" noProof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Tool used to pulverize grain and make it flour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29063">
                <a:tc>
                  <a:txBody>
                    <a:bodyPr/>
                    <a:lstStyle/>
                    <a:p>
                      <a:r>
                        <a:rPr lang="es-ES" sz="1200" dirty="0" err="1" smtClean="0"/>
                        <a:t>Pottery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rgbClr val="0070C0"/>
                          </a:solidFill>
                        </a:rPr>
                        <a:t>Cerámica</a:t>
                      </a:r>
                      <a:endParaRPr lang="es-E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Ceramic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416048">
                <a:tc>
                  <a:txBody>
                    <a:bodyPr/>
                    <a:lstStyle/>
                    <a:p>
                      <a:r>
                        <a:rPr lang="es-ES" sz="1200" dirty="0" err="1" smtClean="0"/>
                        <a:t>Loom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rgbClr val="0070C0"/>
                          </a:solidFill>
                        </a:rPr>
                        <a:t>Telar</a:t>
                      </a:r>
                      <a:endParaRPr lang="es-E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A tool used for weaving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46706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To </a:t>
                      </a:r>
                      <a:r>
                        <a:rPr lang="es-ES" sz="1200" dirty="0" err="1" smtClean="0"/>
                        <a:t>weave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rgbClr val="0070C0"/>
                          </a:solidFill>
                        </a:rPr>
                        <a:t>tejer</a:t>
                      </a:r>
                      <a:endParaRPr lang="es-E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To make fabrics by interlacing threads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46706">
                <a:tc>
                  <a:txBody>
                    <a:bodyPr/>
                    <a:lstStyle/>
                    <a:p>
                      <a:r>
                        <a:rPr lang="es-ES" sz="1200" dirty="0" err="1" smtClean="0"/>
                        <a:t>Smelting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rgbClr val="0070C0"/>
                          </a:solidFill>
                        </a:rPr>
                        <a:t>Fundición</a:t>
                      </a:r>
                      <a:endParaRPr lang="es-E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Action of melting metals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46706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Wheel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rgbClr val="0070C0"/>
                          </a:solidFill>
                        </a:rPr>
                        <a:t>Rueda</a:t>
                      </a:r>
                      <a:endParaRPr lang="es-E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Round </a:t>
                      </a:r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tool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useful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for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s-ES" sz="1200" dirty="0" err="1" smtClean="0">
                          <a:solidFill>
                            <a:schemeClr val="accent2"/>
                          </a:solidFill>
                        </a:rPr>
                        <a:t>transport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440268">
                <a:tc>
                  <a:txBody>
                    <a:bodyPr/>
                    <a:lstStyle/>
                    <a:p>
                      <a:r>
                        <a:rPr lang="es-ES" sz="1200" dirty="0" err="1" smtClean="0"/>
                        <a:t>Sail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rgbClr val="0070C0"/>
                          </a:solidFill>
                        </a:rPr>
                        <a:t>Vela</a:t>
                      </a:r>
                      <a:endParaRPr lang="es-E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Rectangular piece of fabric used in boats to take profit of the wind force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485389">
                <a:tc>
                  <a:txBody>
                    <a:bodyPr/>
                    <a:lstStyle/>
                    <a:p>
                      <a:r>
                        <a:rPr lang="es-ES" sz="1200" smtClean="0"/>
                        <a:t>Social group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smtClean="0">
                          <a:solidFill>
                            <a:srgbClr val="0070C0"/>
                          </a:solidFill>
                        </a:rPr>
                        <a:t>Clase social</a:t>
                      </a:r>
                      <a:endParaRPr lang="es-E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smtClean="0">
                          <a:solidFill>
                            <a:schemeClr val="accent2"/>
                          </a:solidFill>
                        </a:rPr>
                        <a:t>Group in which the society is divided, richer or poorer.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402466">
                <a:tc>
                  <a:txBody>
                    <a:bodyPr/>
                    <a:lstStyle/>
                    <a:p>
                      <a:r>
                        <a:rPr lang="es-ES" sz="1200" smtClean="0"/>
                        <a:t>Warrior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smtClean="0">
                          <a:solidFill>
                            <a:srgbClr val="0070C0"/>
                          </a:solidFill>
                        </a:rPr>
                        <a:t>Guerrero</a:t>
                      </a:r>
                      <a:endParaRPr lang="es-E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smtClean="0">
                          <a:solidFill>
                            <a:schemeClr val="accent2"/>
                          </a:solidFill>
                        </a:rPr>
                        <a:t>Person who works in defending people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641715">
                <a:tc>
                  <a:txBody>
                    <a:bodyPr/>
                    <a:lstStyle/>
                    <a:p>
                      <a:r>
                        <a:rPr lang="es-ES" sz="1200" smtClean="0"/>
                        <a:t>King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smtClean="0">
                          <a:solidFill>
                            <a:srgbClr val="0070C0"/>
                          </a:solidFill>
                        </a:rPr>
                        <a:t>rey</a:t>
                      </a:r>
                      <a:endParaRPr lang="es-E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 smtClean="0">
                          <a:solidFill>
                            <a:schemeClr val="accent2"/>
                          </a:solidFill>
                        </a:rPr>
                        <a:t>The most powerful warrior of a place</a:t>
                      </a:r>
                      <a:endParaRPr lang="en-GB" sz="120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64704" y="0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GLOSSARY UNIT 1 PREHISTORY</a:t>
            </a:r>
            <a:endParaRPr lang="es-ES" sz="2400" dirty="0"/>
          </a:p>
        </p:txBody>
      </p:sp>
      <p:pic>
        <p:nvPicPr>
          <p:cNvPr id="1026" name="Picture 2" descr="http://thumbs.dreamstime.com/x/prehistoric-man-190183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7152" y="107504"/>
            <a:ext cx="1341155" cy="8214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77969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184</Words>
  <Application>Microsoft Office PowerPoint</Application>
  <PresentationFormat>Presentación en pantalla (4:3)</PresentationFormat>
  <Paragraphs>61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Profesor</dc:creator>
  <cp:lastModifiedBy>GESTION</cp:lastModifiedBy>
  <cp:revision>5</cp:revision>
  <dcterms:created xsi:type="dcterms:W3CDTF">2014-10-02T15:48:34Z</dcterms:created>
  <dcterms:modified xsi:type="dcterms:W3CDTF">2015-11-10T18:35:54Z</dcterms:modified>
</cp:coreProperties>
</file>